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359898"/>
            <a:ext cx="7579568" cy="836854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solidFill>
                  <a:srgbClr val="000000"/>
                </a:solidFill>
                <a:effectLst/>
                <a:latin typeface="Arial"/>
              </a:rPr>
              <a:t>Муниципальное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</a:rPr>
              <a:t> </a:t>
            </a:r>
            <a:r>
              <a:rPr lang="ru-RU" sz="1800" b="1" dirty="0">
                <a:solidFill>
                  <a:srgbClr val="000000"/>
                </a:solidFill>
                <a:effectLst/>
                <a:latin typeface="Arial"/>
              </a:rPr>
              <a:t>бюджетное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</a:rPr>
              <a:t> </a:t>
            </a:r>
            <a:r>
              <a:rPr lang="ru-RU" sz="1800" b="1" dirty="0">
                <a:solidFill>
                  <a:srgbClr val="000000"/>
                </a:solidFill>
                <a:effectLst/>
                <a:latin typeface="Arial"/>
              </a:rPr>
              <a:t>общеобразовательное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</a:rPr>
              <a:t> </a:t>
            </a:r>
            <a:r>
              <a:rPr lang="ru-RU" sz="1800" b="1" dirty="0">
                <a:solidFill>
                  <a:srgbClr val="000000"/>
                </a:solidFill>
                <a:effectLst/>
                <a:latin typeface="Arial"/>
              </a:rPr>
              <a:t>учреждение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</a:rPr>
              <a:t> </a:t>
            </a:r>
            <a:r>
              <a:rPr lang="ru-RU" sz="1800" dirty="0" smtClean="0">
                <a:solidFill>
                  <a:srgbClr val="000000"/>
                </a:solidFill>
                <a:effectLst/>
                <a:latin typeface="Arial"/>
              </a:rPr>
              <a:t> 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Arial"/>
              </a:rPr>
              <a:t>«Белоярская</a:t>
            </a:r>
            <a:r>
              <a:rPr lang="ru-RU" sz="1800" dirty="0" smtClean="0">
                <a:solidFill>
                  <a:srgbClr val="000000"/>
                </a:solidFill>
                <a:effectLst/>
                <a:latin typeface="Arial"/>
              </a:rPr>
              <a:t> 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Arial"/>
              </a:rPr>
              <a:t>средняя общеобразовательная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</a:rPr>
              <a:t> 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Arial"/>
              </a:rPr>
              <a:t>школа №1»</a:t>
            </a:r>
            <a:br>
              <a:rPr lang="ru-RU" sz="1800" b="1" dirty="0" smtClean="0">
                <a:solidFill>
                  <a:srgbClr val="000000"/>
                </a:solidFill>
                <a:effectLst/>
                <a:latin typeface="Arial"/>
              </a:rPr>
            </a:br>
            <a:r>
              <a:rPr lang="ru-RU" sz="1800" b="1" dirty="0" err="1" smtClean="0">
                <a:solidFill>
                  <a:srgbClr val="000000"/>
                </a:solidFill>
                <a:effectLst/>
                <a:latin typeface="Arial"/>
              </a:rPr>
              <a:t>Верхнекетского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Arial"/>
              </a:rPr>
              <a:t> района Томской области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4459256"/>
          </a:xfrm>
        </p:spPr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Проект «Три горизонта» как условие профессионального развития молодого педагога в современной </a:t>
            </a: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школе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algn="r">
              <a:spcAft>
                <a:spcPts val="0"/>
              </a:spcAft>
            </a:pPr>
            <a:endParaRPr lang="ru-RU" sz="2800" b="1" dirty="0" smtClean="0">
              <a:latin typeface="Calibri"/>
              <a:ea typeface="Calibri"/>
              <a:cs typeface="Times New Roman"/>
            </a:endParaRPr>
          </a:p>
          <a:p>
            <a:pPr algn="r">
              <a:spcAft>
                <a:spcPts val="0"/>
              </a:spcAft>
            </a:pPr>
            <a:endParaRPr lang="ru-RU" sz="2800" b="1" dirty="0" smtClean="0">
              <a:latin typeface="Calibri"/>
              <a:ea typeface="Calibri"/>
              <a:cs typeface="Times New Roman"/>
            </a:endParaRPr>
          </a:p>
          <a:p>
            <a:pPr lvl="0" algn="r">
              <a:buClr>
                <a:srgbClr val="3891A7"/>
              </a:buClr>
            </a:pPr>
            <a:r>
              <a:rPr lang="ru-RU" sz="1800" b="1" dirty="0" err="1">
                <a:solidFill>
                  <a:srgbClr val="4F271C">
                    <a:shade val="30000"/>
                    <a:satMod val="150000"/>
                  </a:srgbClr>
                </a:solidFill>
                <a:latin typeface="Calibri"/>
                <a:ea typeface="Calibri"/>
                <a:cs typeface="Times New Roman"/>
              </a:rPr>
              <a:t>Унжакова</a:t>
            </a:r>
            <a:r>
              <a:rPr lang="ru-RU" sz="1800" b="1" dirty="0">
                <a:solidFill>
                  <a:srgbClr val="4F271C">
                    <a:shade val="30000"/>
                    <a:satMod val="150000"/>
                  </a:srgbClr>
                </a:solidFill>
                <a:latin typeface="Calibri"/>
                <a:ea typeface="Calibri"/>
                <a:cs typeface="Times New Roman"/>
              </a:rPr>
              <a:t> А.З</a:t>
            </a:r>
            <a:r>
              <a:rPr lang="ru-RU" sz="1800" b="1" dirty="0" smtClean="0">
                <a:solidFill>
                  <a:srgbClr val="4F271C">
                    <a:shade val="30000"/>
                    <a:satMod val="150000"/>
                  </a:srgbClr>
                </a:solidFill>
                <a:latin typeface="Calibri"/>
                <a:ea typeface="Calibri"/>
                <a:cs typeface="Times New Roman"/>
              </a:rPr>
              <a:t>.</a:t>
            </a:r>
            <a:r>
              <a:rPr lang="ru-RU" sz="1800" dirty="0" smtClean="0">
                <a:solidFill>
                  <a:srgbClr val="4F271C">
                    <a:shade val="30000"/>
                    <a:satMod val="150000"/>
                  </a:srgbClr>
                </a:solidFill>
                <a:latin typeface="Calibri"/>
                <a:ea typeface="Calibri"/>
                <a:cs typeface="Times New Roman"/>
              </a:rPr>
              <a:t>,</a:t>
            </a:r>
            <a:endParaRPr lang="ru-RU" sz="2800" b="1" dirty="0">
              <a:latin typeface="Calibri"/>
              <a:ea typeface="Calibri"/>
              <a:cs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sz="1800" b="1" dirty="0">
                <a:latin typeface="Calibri"/>
                <a:ea typeface="Calibri"/>
                <a:cs typeface="Times New Roman"/>
              </a:rPr>
              <a:t>у</a:t>
            </a:r>
            <a:r>
              <a:rPr lang="ru-RU" sz="1800" b="1" dirty="0" smtClean="0">
                <a:latin typeface="Calibri"/>
                <a:ea typeface="Calibri"/>
                <a:cs typeface="Times New Roman"/>
              </a:rPr>
              <a:t>читель английского языка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2386658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98072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трудности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908720"/>
            <a:ext cx="7498080" cy="5339680"/>
          </a:xfrm>
        </p:spPr>
        <p:txBody>
          <a:bodyPr/>
          <a:lstStyle/>
          <a:p>
            <a:r>
              <a:rPr lang="ru-RU" dirty="0"/>
              <a:t>организации </a:t>
            </a:r>
            <a:r>
              <a:rPr lang="ru-RU" dirty="0" smtClean="0"/>
              <a:t>урока</a:t>
            </a:r>
          </a:p>
          <a:p>
            <a:r>
              <a:rPr lang="ru-RU" dirty="0" smtClean="0"/>
              <a:t>нахождение </a:t>
            </a:r>
            <a:r>
              <a:rPr lang="ru-RU" dirty="0"/>
              <a:t>способов и приемов </a:t>
            </a:r>
            <a:r>
              <a:rPr lang="ru-RU" dirty="0" smtClean="0"/>
              <a:t>для эффективной познавательной деятельности учащихся </a:t>
            </a:r>
          </a:p>
          <a:p>
            <a:r>
              <a:rPr lang="ru-RU" dirty="0"/>
              <a:t>комплексного применения различных средств </a:t>
            </a:r>
            <a:r>
              <a:rPr lang="ru-RU" dirty="0" smtClean="0"/>
              <a:t>обучения</a:t>
            </a:r>
          </a:p>
          <a:p>
            <a:r>
              <a:rPr lang="ru-RU" dirty="0" smtClean="0"/>
              <a:t>формирование мотивации к обучению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550626"/>
            <a:ext cx="3828969" cy="230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22968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effectLst/>
              </a:rPr>
              <a:t>проект «Три горизонта»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628800"/>
            <a:ext cx="7746064" cy="4824536"/>
          </a:xfrm>
        </p:spPr>
        <p:txBody>
          <a:bodyPr/>
          <a:lstStyle/>
          <a:p>
            <a:pPr marL="82296" indent="0" algn="ctr">
              <a:buNone/>
            </a:pPr>
            <a:r>
              <a:rPr lang="ru-RU" dirty="0" smtClean="0"/>
              <a:t>семинары – практикумы:</a:t>
            </a:r>
          </a:p>
          <a:p>
            <a:r>
              <a:rPr lang="ru-RU" dirty="0"/>
              <a:t>«Современные образовательные технологии: практики лучших учителей Томской области</a:t>
            </a:r>
            <a:r>
              <a:rPr lang="ru-RU" dirty="0" smtClean="0"/>
              <a:t>»</a:t>
            </a:r>
          </a:p>
          <a:p>
            <a:r>
              <a:rPr lang="ru-RU" dirty="0"/>
              <a:t>«ИКТ – компетентность учителя» </a:t>
            </a:r>
            <a:endParaRPr lang="ru-RU" dirty="0" smtClean="0"/>
          </a:p>
          <a:p>
            <a:r>
              <a:rPr lang="ru-RU" dirty="0"/>
              <a:t>«Разработка педагогического проекта</a:t>
            </a:r>
            <a:r>
              <a:rPr lang="ru-RU" dirty="0" smtClean="0"/>
              <a:t>»</a:t>
            </a: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0454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692696"/>
            <a:ext cx="7498080" cy="1440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rgbClr val="7030A0"/>
                </a:solidFill>
                <a:effectLst/>
              </a:rPr>
              <a:t>динамика </a:t>
            </a:r>
            <a:r>
              <a:rPr lang="ru-RU" sz="3100" dirty="0">
                <a:solidFill>
                  <a:srgbClr val="7030A0"/>
                </a:solidFill>
                <a:effectLst/>
              </a:rPr>
              <a:t>роста качества </a:t>
            </a:r>
            <a:r>
              <a:rPr lang="ru-RU" sz="3100" dirty="0" smtClean="0">
                <a:solidFill>
                  <a:srgbClr val="7030A0"/>
                </a:solidFill>
                <a:effectLst/>
              </a:rPr>
              <a:t>знаний у обучающихся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69497762"/>
              </p:ext>
            </p:extLst>
          </p:nvPr>
        </p:nvGraphicFramePr>
        <p:xfrm>
          <a:off x="1475656" y="1124744"/>
          <a:ext cx="7499349" cy="54668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9783"/>
                <a:gridCol w="2756801"/>
                <a:gridCol w="2242765"/>
              </a:tblGrid>
              <a:tr h="712199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Учебный год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успеваемость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качество</a:t>
                      </a:r>
                      <a:endParaRPr lang="ru-RU" sz="3200" dirty="0"/>
                    </a:p>
                  </a:txBody>
                  <a:tcPr/>
                </a:tc>
              </a:tr>
              <a:tr h="712199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2010 -2011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100%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65%</a:t>
                      </a:r>
                      <a:endParaRPr lang="ru-RU" sz="3200" dirty="0"/>
                    </a:p>
                  </a:txBody>
                  <a:tcPr/>
                </a:tc>
              </a:tr>
              <a:tr h="1229275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2011 - 2012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66%</a:t>
                      </a:r>
                      <a:endParaRPr lang="ru-RU" sz="3200" dirty="0"/>
                    </a:p>
                  </a:txBody>
                  <a:tcPr/>
                </a:tc>
              </a:tr>
              <a:tr h="1229275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2012</a:t>
                      </a:r>
                      <a:r>
                        <a:rPr lang="ru-RU" sz="3200" baseline="0" dirty="0" smtClean="0"/>
                        <a:t> - </a:t>
                      </a:r>
                      <a:r>
                        <a:rPr lang="ru-RU" sz="3200" dirty="0" smtClean="0"/>
                        <a:t>2013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68%</a:t>
                      </a:r>
                      <a:endParaRPr lang="ru-RU" sz="3200" dirty="0"/>
                    </a:p>
                  </a:txBody>
                  <a:tcPr/>
                </a:tc>
              </a:tr>
              <a:tr h="1229275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2013 - 2014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68%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28679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908720"/>
            <a:ext cx="749808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rgbClr val="7030A0"/>
                </a:solidFill>
                <a:effectLst/>
              </a:rPr>
              <a:t>результативное участие </a:t>
            </a:r>
            <a:r>
              <a:rPr lang="ru-RU" sz="3100" dirty="0">
                <a:solidFill>
                  <a:srgbClr val="7030A0"/>
                </a:solidFill>
                <a:effectLst/>
              </a:rPr>
              <a:t>в олимпиадах и конкурсах по английскому </a:t>
            </a:r>
            <a:r>
              <a:rPr lang="ru-RU" sz="3100" dirty="0" smtClean="0">
                <a:solidFill>
                  <a:srgbClr val="7030A0"/>
                </a:solidFill>
                <a:effectLst/>
              </a:rPr>
              <a:t>языку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 </a:t>
            </a:r>
            <a:br>
              <a:rPr lang="ru-RU" dirty="0">
                <a:effectLst/>
              </a:rPr>
            </a:b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87199474"/>
              </p:ext>
            </p:extLst>
          </p:nvPr>
        </p:nvGraphicFramePr>
        <p:xfrm>
          <a:off x="1331640" y="1052740"/>
          <a:ext cx="7560841" cy="55446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0017"/>
                <a:gridCol w="2520017"/>
                <a:gridCol w="2520807"/>
              </a:tblGrid>
              <a:tr h="2640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уровень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Количество участников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Призовые места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029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2011 год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40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Школьный (олимп)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 человек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9 человек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8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Муниципальный (олимп)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 человека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----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029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2012 год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40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Школьный (олимп)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10 человека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 человека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80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Муниципальный (олимп)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11 человека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 человека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0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Региональный (конк)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 человека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 человека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0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Международный (конк)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25 человек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9 человек (район)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0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Всероссийский (конк)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 человек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 человек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029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2013 год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40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Школьный (олимп)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 человек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 человека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0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Муниципальный (конк)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 человека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----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0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Региональный (конк)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 человека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 человека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0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Всероссийский (конк)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 человека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 человека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0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Международный (конк)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23 человека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 человек (район, </a:t>
                      </a:r>
                      <a:r>
                        <a:rPr lang="ru-RU" sz="1600" dirty="0" err="1">
                          <a:effectLst/>
                        </a:rPr>
                        <a:t>рег</a:t>
                      </a:r>
                      <a:r>
                        <a:rPr lang="ru-RU" sz="1600" dirty="0">
                          <a:effectLst/>
                        </a:rPr>
                        <a:t>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029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2014 год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40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Муниципальный (конк)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 человек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 человек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0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Региональный (конк)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 человека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 человека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09396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073" name="Picture 1" descr="C:\Users\КУМИЗ\Desktop\Новая папка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02905">
            <a:off x="344239" y="210107"/>
            <a:ext cx="2796826" cy="4195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КУМИЗ\Desktop\Новая папка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57159"/>
            <a:ext cx="2607602" cy="3911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КУМИЗ\Desktop\Новая папка\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01068">
            <a:off x="5839029" y="119960"/>
            <a:ext cx="2955450" cy="443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19368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КУМИЗ\Desktop\Новая папка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259228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КУМИЗ\Desktop\Новая папка\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692696"/>
            <a:ext cx="2400388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КУМИЗ\Desktop\Новая папка\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636912"/>
            <a:ext cx="264042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1507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КУМИЗ\Desktop\Новая папка\DSC013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6632"/>
            <a:ext cx="4591980" cy="3061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КУМИЗ\Desktop\Новая папка\DSC013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4598" y="3645024"/>
            <a:ext cx="4463556" cy="297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8715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lvl="0" indent="0">
              <a:buClr>
                <a:srgbClr val="3891A7"/>
              </a:buClr>
              <a:buNone/>
            </a:pPr>
            <a:r>
              <a:rPr lang="ru-RU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 не приходит к тебе… ты идешь к успеху.</a:t>
            </a:r>
          </a:p>
          <a:p>
            <a:pPr marL="82296" lvl="0" indent="0" algn="r">
              <a:buClr>
                <a:srgbClr val="3891A7"/>
              </a:buClr>
              <a:buNone/>
            </a:pPr>
            <a:r>
              <a:rPr lang="ru-RU" dirty="0">
                <a:solidFill>
                  <a:srgbClr val="7030A0"/>
                </a:solidFill>
              </a:rPr>
              <a:t>М. Коллинз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41106"/>
            <a:ext cx="5410313" cy="36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939017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191</TotalTime>
  <Words>265</Words>
  <Application>Microsoft Office PowerPoint</Application>
  <PresentationFormat>Экран (4:3)</PresentationFormat>
  <Paragraphs>84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Муниципальное бюджетное общеобразовательное учреждение  «Белоярская средняя общеобразовательная школа №1» Верхнекетского района Томской области</vt:lpstr>
      <vt:lpstr>трудности</vt:lpstr>
      <vt:lpstr>проект «Три горизонта»</vt:lpstr>
      <vt:lpstr>динамика роста качества знаний у обучающихся </vt:lpstr>
      <vt:lpstr>результативное участие в олимпиадах и конкурсах по английскому языку   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 бюджетное общеобразовательное учреждение  «Средняя общеобразовательная школа №1» Томская область, Верхнекетский район</dc:title>
  <dc:creator>КУМИЗ</dc:creator>
  <cp:lastModifiedBy>Zamestitel</cp:lastModifiedBy>
  <cp:revision>15</cp:revision>
  <dcterms:created xsi:type="dcterms:W3CDTF">2014-08-22T13:49:31Z</dcterms:created>
  <dcterms:modified xsi:type="dcterms:W3CDTF">2014-09-02T09:34:32Z</dcterms:modified>
</cp:coreProperties>
</file>